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9" r:id="rId5"/>
    <p:sldId id="257" r:id="rId6"/>
    <p:sldId id="376" r:id="rId7"/>
    <p:sldId id="395" r:id="rId8"/>
    <p:sldId id="393" r:id="rId9"/>
    <p:sldId id="396" r:id="rId10"/>
    <p:sldId id="342" r:id="rId11"/>
    <p:sldId id="397" r:id="rId12"/>
    <p:sldId id="398" r:id="rId13"/>
    <p:sldId id="343" r:id="rId14"/>
    <p:sldId id="350" r:id="rId15"/>
    <p:sldId id="401" r:id="rId16"/>
    <p:sldId id="402" r:id="rId17"/>
    <p:sldId id="403" r:id="rId18"/>
    <p:sldId id="404" r:id="rId19"/>
    <p:sldId id="344" r:id="rId20"/>
    <p:sldId id="405" r:id="rId21"/>
    <p:sldId id="406" r:id="rId22"/>
    <p:sldId id="400" r:id="rId23"/>
    <p:sldId id="407" r:id="rId24"/>
    <p:sldId id="411" r:id="rId25"/>
    <p:sldId id="412" r:id="rId26"/>
    <p:sldId id="413" r:id="rId27"/>
    <p:sldId id="414" r:id="rId28"/>
    <p:sldId id="415" r:id="rId29"/>
    <p:sldId id="416" r:id="rId30"/>
    <p:sldId id="399" r:id="rId31"/>
    <p:sldId id="408" r:id="rId32"/>
    <p:sldId id="410" r:id="rId33"/>
    <p:sldId id="409" r:id="rId34"/>
    <p:sldId id="277" r:id="rId3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4643"/>
    <a:srgbClr val="CF6D69"/>
    <a:srgbClr val="545172"/>
    <a:srgbClr val="0D3047"/>
    <a:srgbClr val="0B2B41"/>
    <a:srgbClr val="114263"/>
    <a:srgbClr val="401918"/>
    <a:srgbClr val="731F1C"/>
    <a:srgbClr val="AB678E"/>
    <a:srgbClr val="B26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4F957-7067-4549-B228-7F08C70D60FC}" v="291" dt="2021-01-14T13:05:50.742"/>
    <p1510:client id="{B6468D7B-0488-451B-94D3-B46757DEEA26}" v="1280" dt="2021-01-14T12:40:50.993"/>
  </p1510:revLst>
</p1510:revInfo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79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14/01/2021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14/01/2021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12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6926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904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8607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880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389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913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018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776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9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643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690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420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73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816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547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93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97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96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00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513" r="10513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3 – GRUPO 4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Desarrollo y Evaluación de Sistemas de Software Interactivos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María Jesús López Salmerón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Antonio Manuel Salvat Pérez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UNITOOLS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DIAGRAMA DE TAREAS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20923-B9E9-4730-9002-46A204794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5"/>
          <a:stretch/>
        </p:blipFill>
        <p:spPr>
          <a:xfrm>
            <a:off x="38543" y="2689934"/>
            <a:ext cx="12114914" cy="1669002"/>
          </a:xfrm>
          <a:prstGeom prst="rect">
            <a:avLst/>
          </a:prstGeom>
        </p:spPr>
      </p:pic>
      <p:sp>
        <p:nvSpPr>
          <p:cNvPr id="5" name="Google Shape;175;p21">
            <a:extLst>
              <a:ext uri="{FF2B5EF4-FFF2-40B4-BE49-F238E27FC236}">
                <a16:creationId xmlns:a16="http://schemas.microsoft.com/office/drawing/2014/main" id="{66E127DA-BD6F-4A78-8471-FB897BFA947F}"/>
              </a:ext>
            </a:extLst>
          </p:cNvPr>
          <p:cNvSpPr/>
          <p:nvPr/>
        </p:nvSpPr>
        <p:spPr>
          <a:xfrm>
            <a:off x="0" y="750142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TAREAS PRINCIPALES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F27053-A580-4329-88DD-DA21BB827072}"/>
              </a:ext>
            </a:extLst>
          </p:cNvPr>
          <p:cNvSpPr/>
          <p:nvPr/>
        </p:nvSpPr>
        <p:spPr>
          <a:xfrm>
            <a:off x="0" y="2499064"/>
            <a:ext cx="1882066" cy="381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35730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661BE5-5433-44BE-8A37-63EE735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782" y="1642368"/>
            <a:ext cx="9973454" cy="4136993"/>
          </a:xfrm>
          <a:prstGeom prst="rect">
            <a:avLst/>
          </a:prstGeom>
        </p:spPr>
      </p:pic>
      <p:sp>
        <p:nvSpPr>
          <p:cNvPr id="5" name="Google Shape;175;p21">
            <a:extLst>
              <a:ext uri="{FF2B5EF4-FFF2-40B4-BE49-F238E27FC236}">
                <a16:creationId xmlns:a16="http://schemas.microsoft.com/office/drawing/2014/main" id="{3D93478D-90FB-40EF-BC03-F77A1B673BAA}"/>
              </a:ext>
            </a:extLst>
          </p:cNvPr>
          <p:cNvSpPr/>
          <p:nvPr/>
        </p:nvSpPr>
        <p:spPr>
          <a:xfrm>
            <a:off x="0" y="750142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BUSCAR ALOJAMIENTO</a:t>
            </a:r>
          </a:p>
        </p:txBody>
      </p:sp>
    </p:spTree>
    <p:extLst>
      <p:ext uri="{BB962C8B-B14F-4D97-AF65-F5344CB8AC3E}">
        <p14:creationId xmlns:p14="http://schemas.microsoft.com/office/powerpoint/2010/main" val="24925162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661BE5-5433-44BE-8A37-63EE735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6138" y="1642368"/>
            <a:ext cx="9648741" cy="4136993"/>
          </a:xfrm>
          <a:prstGeom prst="rect">
            <a:avLst/>
          </a:prstGeom>
        </p:spPr>
      </p:pic>
      <p:sp>
        <p:nvSpPr>
          <p:cNvPr id="5" name="Google Shape;175;p21">
            <a:extLst>
              <a:ext uri="{FF2B5EF4-FFF2-40B4-BE49-F238E27FC236}">
                <a16:creationId xmlns:a16="http://schemas.microsoft.com/office/drawing/2014/main" id="{3D93478D-90FB-40EF-BC03-F77A1B673BAA}"/>
              </a:ext>
            </a:extLst>
          </p:cNvPr>
          <p:cNvSpPr/>
          <p:nvPr/>
        </p:nvSpPr>
        <p:spPr>
          <a:xfrm>
            <a:off x="0" y="750142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BUSCAR ALOJAMIENTO</a:t>
            </a:r>
          </a:p>
        </p:txBody>
      </p:sp>
    </p:spTree>
    <p:extLst>
      <p:ext uri="{BB962C8B-B14F-4D97-AF65-F5344CB8AC3E}">
        <p14:creationId xmlns:p14="http://schemas.microsoft.com/office/powerpoint/2010/main" val="37568534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661BE5-5433-44BE-8A37-63EE735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22269" y="1251772"/>
            <a:ext cx="7452680" cy="4856086"/>
          </a:xfrm>
          <a:prstGeom prst="rect">
            <a:avLst/>
          </a:prstGeom>
        </p:spPr>
      </p:pic>
      <p:sp>
        <p:nvSpPr>
          <p:cNvPr id="5" name="Google Shape;175;p21">
            <a:extLst>
              <a:ext uri="{FF2B5EF4-FFF2-40B4-BE49-F238E27FC236}">
                <a16:creationId xmlns:a16="http://schemas.microsoft.com/office/drawing/2014/main" id="{3D93478D-90FB-40EF-BC03-F77A1B673BAA}"/>
              </a:ext>
            </a:extLst>
          </p:cNvPr>
          <p:cNvSpPr/>
          <p:nvPr/>
        </p:nvSpPr>
        <p:spPr>
          <a:xfrm>
            <a:off x="0" y="750142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BUSCAR ALOJAMIENTO</a:t>
            </a:r>
          </a:p>
        </p:txBody>
      </p:sp>
    </p:spTree>
    <p:extLst>
      <p:ext uri="{BB962C8B-B14F-4D97-AF65-F5344CB8AC3E}">
        <p14:creationId xmlns:p14="http://schemas.microsoft.com/office/powerpoint/2010/main" val="29662692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661BE5-5433-44BE-8A37-63EE735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6665" y="2729892"/>
            <a:ext cx="8267688" cy="2206091"/>
          </a:xfrm>
          <a:prstGeom prst="rect">
            <a:avLst/>
          </a:prstGeom>
        </p:spPr>
      </p:pic>
      <p:sp>
        <p:nvSpPr>
          <p:cNvPr id="5" name="Google Shape;175;p21">
            <a:extLst>
              <a:ext uri="{FF2B5EF4-FFF2-40B4-BE49-F238E27FC236}">
                <a16:creationId xmlns:a16="http://schemas.microsoft.com/office/drawing/2014/main" id="{3D93478D-90FB-40EF-BC03-F77A1B673BAA}"/>
              </a:ext>
            </a:extLst>
          </p:cNvPr>
          <p:cNvSpPr/>
          <p:nvPr/>
        </p:nvSpPr>
        <p:spPr>
          <a:xfrm>
            <a:off x="0" y="750142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BUSCAR ALOJAMIENTO</a:t>
            </a:r>
          </a:p>
        </p:txBody>
      </p:sp>
    </p:spTree>
    <p:extLst>
      <p:ext uri="{BB962C8B-B14F-4D97-AF65-F5344CB8AC3E}">
        <p14:creationId xmlns:p14="http://schemas.microsoft.com/office/powerpoint/2010/main" val="17212351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WIREFLOW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435662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166381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17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F97BAB-4AEE-4975-AA11-5E8CC710A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77" y="1083075"/>
            <a:ext cx="10508445" cy="43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8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435662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166381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9EF9F1C-5D40-422F-8898-C5F46538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000125"/>
            <a:ext cx="112490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0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SESIONES DE EVALUACIÓN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ARQUITECTURA DE LA INFORMACIÓN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40" name="Google Shape;175;p21">
            <a:extLst>
              <a:ext uri="{FF2B5EF4-FFF2-40B4-BE49-F238E27FC236}">
                <a16:creationId xmlns:a16="http://schemas.microsoft.com/office/drawing/2014/main" id="{3C33C819-D7D8-4505-88DD-93D9561EDACC}"/>
              </a:ext>
            </a:extLst>
          </p:cNvPr>
          <p:cNvSpPr/>
          <p:nvPr/>
        </p:nvSpPr>
        <p:spPr>
          <a:xfrm>
            <a:off x="1991696" y="5158456"/>
            <a:ext cx="8208614" cy="81605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Participantes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¿Qué necesitamos?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31" name="Google Shape;175;p21">
            <a:extLst>
              <a:ext uri="{FF2B5EF4-FFF2-40B4-BE49-F238E27FC236}">
                <a16:creationId xmlns:a16="http://schemas.microsoft.com/office/drawing/2014/main" id="{3E290B44-A052-47DC-9A3B-10A85D98F4E0}"/>
              </a:ext>
            </a:extLst>
          </p:cNvPr>
          <p:cNvSpPr/>
          <p:nvPr/>
        </p:nvSpPr>
        <p:spPr>
          <a:xfrm>
            <a:off x="4779347" y="2443472"/>
            <a:ext cx="2395491" cy="81605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Mockups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6B8E7CB3-B1AF-45EB-9A6B-5DFC3E435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868" y="907069"/>
            <a:ext cx="1791281" cy="17912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1897F2-E1DC-4ED3-828A-CB4DAFDEC4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1615447">
            <a:off x="6193753" y="678317"/>
            <a:ext cx="1504517" cy="10386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EED2A1A-D2E7-4AE5-B307-3C10B115D4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91696" y="3474714"/>
            <a:ext cx="1791281" cy="1791281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D058AD7-5D24-4934-9937-293402D8F1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24868" y="3474715"/>
            <a:ext cx="1791281" cy="179128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4009550-A107-43D9-93E5-DB53B2AD1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409029" y="3474714"/>
            <a:ext cx="1791281" cy="17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2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Google Shape;175;p21">
            <a:extLst>
              <a:ext uri="{FF2B5EF4-FFF2-40B4-BE49-F238E27FC236}">
                <a16:creationId xmlns:a16="http://schemas.microsoft.com/office/drawing/2014/main" id="{24DC54DD-323A-420C-ADEA-92AEDAFA65BB}"/>
              </a:ext>
            </a:extLst>
          </p:cNvPr>
          <p:cNvSpPr/>
          <p:nvPr/>
        </p:nvSpPr>
        <p:spPr>
          <a:xfrm>
            <a:off x="2230583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Estudiante finaliza asignatura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Crear Asignatura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8050" y="1655100"/>
            <a:ext cx="1292594" cy="1292594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0DD174A4-61CA-4653-B23B-545B9810100E}"/>
              </a:ext>
            </a:extLst>
          </p:cNvPr>
          <p:cNvSpPr/>
          <p:nvPr/>
        </p:nvSpPr>
        <p:spPr>
          <a:xfrm>
            <a:off x="4706645" y="2779424"/>
            <a:ext cx="2778710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Descontento por</a:t>
            </a:r>
          </a:p>
          <a:p>
            <a:pPr algn="ctr"/>
            <a:r>
              <a:rPr lang="es-ES" b="1" i="1" dirty="0">
                <a:solidFill>
                  <a:srgbClr val="FFFFFF"/>
                </a:solidFill>
              </a:rPr>
              <a:t>PLANTEADO VS REALIDAD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9703" y="1655100"/>
            <a:ext cx="1292594" cy="1292594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BFA6F68-43E4-46D6-9E4D-35DF66ED3F2B}"/>
              </a:ext>
            </a:extLst>
          </p:cNvPr>
          <p:cNvSpPr/>
          <p:nvPr/>
        </p:nvSpPr>
        <p:spPr>
          <a:xfrm>
            <a:off x="8173889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Asignatura no creada para comentar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AE9F2D-26F2-43F4-9DBE-F688C9ADDF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1356" y="1655100"/>
            <a:ext cx="1292594" cy="12925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D253ABA-737F-41B7-B3AA-DB72C32535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03596" y="4072018"/>
            <a:ext cx="1860161" cy="18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Resultados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5DE2D93-F98D-4D63-8FB4-3E5193961EFE}"/>
              </a:ext>
            </a:extLst>
          </p:cNvPr>
          <p:cNvSpPr/>
          <p:nvPr/>
        </p:nvSpPr>
        <p:spPr>
          <a:xfrm>
            <a:off x="1102131" y="3830129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Botón de cancelar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7660" y="4113421"/>
            <a:ext cx="1292594" cy="129259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0731FB9-BBF0-4294-8F01-8010ED443700}"/>
              </a:ext>
            </a:extLst>
          </p:cNvPr>
          <p:cNvSpPr/>
          <p:nvPr/>
        </p:nvSpPr>
        <p:spPr>
          <a:xfrm>
            <a:off x="1102131" y="1588310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Forma en la que buscar</a:t>
            </a: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las asignaturas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67660" y="1871602"/>
            <a:ext cx="1292594" cy="12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Google Shape;175;p21">
            <a:extLst>
              <a:ext uri="{FF2B5EF4-FFF2-40B4-BE49-F238E27FC236}">
                <a16:creationId xmlns:a16="http://schemas.microsoft.com/office/drawing/2014/main" id="{24DC54DD-323A-420C-ADEA-92AEDAFA65BB}"/>
              </a:ext>
            </a:extLst>
          </p:cNvPr>
          <p:cNvSpPr/>
          <p:nvPr/>
        </p:nvSpPr>
        <p:spPr>
          <a:xfrm>
            <a:off x="2230583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 err="1">
                <a:solidFill>
                  <a:srgbClr val="FFFFFF"/>
                </a:solidFill>
              </a:rPr>
              <a:t>Admin</a:t>
            </a:r>
            <a:r>
              <a:rPr lang="es-ES" b="1" i="1" dirty="0">
                <a:solidFill>
                  <a:srgbClr val="FFFFFF"/>
                </a:solidFill>
              </a:rPr>
              <a:t> recibe las nuevas peticiones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Aprobar Asignatura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8050" y="1655100"/>
            <a:ext cx="1292594" cy="1292594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0DD174A4-61CA-4653-B23B-545B9810100E}"/>
              </a:ext>
            </a:extLst>
          </p:cNvPr>
          <p:cNvSpPr/>
          <p:nvPr/>
        </p:nvSpPr>
        <p:spPr>
          <a:xfrm>
            <a:off x="4706645" y="2779424"/>
            <a:ext cx="2778710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Administrador comprueba la veracidad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9703" y="1655100"/>
            <a:ext cx="1292594" cy="1292594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BFA6F68-43E4-46D6-9E4D-35DF66ED3F2B}"/>
              </a:ext>
            </a:extLst>
          </p:cNvPr>
          <p:cNvSpPr/>
          <p:nvPr/>
        </p:nvSpPr>
        <p:spPr>
          <a:xfrm>
            <a:off x="8173889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Administrador aprueba la creación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AE9F2D-26F2-43F4-9DBE-F688C9ADDF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1356" y="1655100"/>
            <a:ext cx="1292594" cy="12925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D253ABA-737F-41B7-B3AA-DB72C32535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03596" y="4072018"/>
            <a:ext cx="1860161" cy="18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Resultados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5DE2D93-F98D-4D63-8FB4-3E5193961EFE}"/>
              </a:ext>
            </a:extLst>
          </p:cNvPr>
          <p:cNvSpPr/>
          <p:nvPr/>
        </p:nvSpPr>
        <p:spPr>
          <a:xfrm>
            <a:off x="1102131" y="3830129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Editar errores de las</a:t>
            </a: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peticiones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7660" y="4113421"/>
            <a:ext cx="1292594" cy="129259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0731FB9-BBF0-4294-8F01-8010ED443700}"/>
              </a:ext>
            </a:extLst>
          </p:cNvPr>
          <p:cNvSpPr/>
          <p:nvPr/>
        </p:nvSpPr>
        <p:spPr>
          <a:xfrm>
            <a:off x="1102131" y="1588310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Saber quien envía las</a:t>
            </a: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peticiones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67660" y="1871602"/>
            <a:ext cx="1292594" cy="12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1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Google Shape;175;p21">
            <a:extLst>
              <a:ext uri="{FF2B5EF4-FFF2-40B4-BE49-F238E27FC236}">
                <a16:creationId xmlns:a16="http://schemas.microsoft.com/office/drawing/2014/main" id="{24DC54DD-323A-420C-ADEA-92AEDAFA65BB}"/>
              </a:ext>
            </a:extLst>
          </p:cNvPr>
          <p:cNvSpPr/>
          <p:nvPr/>
        </p:nvSpPr>
        <p:spPr>
          <a:xfrm>
            <a:off x="2230583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El usuario comparte piso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Añadir Piso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78050" y="1655100"/>
            <a:ext cx="1292594" cy="1292594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0DD174A4-61CA-4653-B23B-545B9810100E}"/>
              </a:ext>
            </a:extLst>
          </p:cNvPr>
          <p:cNvSpPr/>
          <p:nvPr/>
        </p:nvSpPr>
        <p:spPr>
          <a:xfrm>
            <a:off x="4706645" y="2779424"/>
            <a:ext cx="2778710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Debido al coronavirus sus compañero abandonan el piso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9703" y="1655100"/>
            <a:ext cx="1292594" cy="1292594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BFA6F68-43E4-46D6-9E4D-35DF66ED3F2B}"/>
              </a:ext>
            </a:extLst>
          </p:cNvPr>
          <p:cNvSpPr/>
          <p:nvPr/>
        </p:nvSpPr>
        <p:spPr>
          <a:xfrm>
            <a:off x="8173889" y="2779424"/>
            <a:ext cx="1787528" cy="1217014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b="1" i="1" dirty="0">
                <a:solidFill>
                  <a:srgbClr val="FFFFFF"/>
                </a:solidFill>
              </a:rPr>
              <a:t>El usuario publicita las habitaciones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0AE9F2D-26F2-43F4-9DBE-F688C9ADDF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421356" y="1655100"/>
            <a:ext cx="1292594" cy="129259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D253ABA-737F-41B7-B3AA-DB72C32535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03596" y="4072018"/>
            <a:ext cx="1860161" cy="18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7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798990" y="1214863"/>
            <a:ext cx="10469374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Resultados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5DE2D93-F98D-4D63-8FB4-3E5193961EFE}"/>
              </a:ext>
            </a:extLst>
          </p:cNvPr>
          <p:cNvSpPr/>
          <p:nvPr/>
        </p:nvSpPr>
        <p:spPr>
          <a:xfrm>
            <a:off x="1102131" y="3830129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Forma de añadir fotos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00C9209-8D85-416B-90F3-1A44766E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7660" y="4113421"/>
            <a:ext cx="1292594" cy="1292594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0731FB9-BBF0-4294-8F01-8010ED443700}"/>
              </a:ext>
            </a:extLst>
          </p:cNvPr>
          <p:cNvSpPr/>
          <p:nvPr/>
        </p:nvSpPr>
        <p:spPr>
          <a:xfrm>
            <a:off x="1102131" y="1588310"/>
            <a:ext cx="9863092" cy="1859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Privacidad de los datos</a:t>
            </a: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mostrados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31B041F-BB0C-48D6-8EAF-82A6FD2E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67660" y="1871602"/>
            <a:ext cx="1292594" cy="12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RECORRIDO COGNITIVO USUARIO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T</a:t>
            </a:r>
            <a:r>
              <a:rPr lang="es-ES" sz="3600" b="1" i="1" dirty="0">
                <a:solidFill>
                  <a:srgbClr val="FFFFFF"/>
                </a:solidFill>
              </a:rPr>
              <a:t>EST – Parte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ADF2D6-3276-4CF0-8BF3-EA15876A3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37" y="-228843"/>
            <a:ext cx="9721511" cy="53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TEST – Parte 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1325F16-20B7-4A2F-8672-96369F5AB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33" y="1896558"/>
            <a:ext cx="9676952" cy="541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6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¿Qué necesitamos?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1185836"/>
            <a:ext cx="10958056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90DAD77-B596-46D5-9697-570677645F64}"/>
              </a:ext>
            </a:extLst>
          </p:cNvPr>
          <p:cNvSpPr txBox="1"/>
          <p:nvPr/>
        </p:nvSpPr>
        <p:spPr>
          <a:xfrm>
            <a:off x="1564791" y="1760956"/>
            <a:ext cx="359258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latin typeface="Raleway" panose="020B0604020202020204"/>
              </a:rPr>
              <a:t>Asociaciones</a:t>
            </a:r>
          </a:p>
          <a:p>
            <a:endParaRPr lang="es-MX" sz="3200" b="1" dirty="0">
              <a:latin typeface="Raleway" panose="020B0604020202020204"/>
            </a:endParaRPr>
          </a:p>
          <a:p>
            <a:r>
              <a:rPr lang="es-MX" sz="3200" b="1" dirty="0">
                <a:latin typeface="Raleway" panose="020B0604020202020204"/>
              </a:rPr>
              <a:t>Rutas</a:t>
            </a:r>
          </a:p>
          <a:p>
            <a:endParaRPr lang="es-MX" sz="3200" b="1" dirty="0">
              <a:latin typeface="Raleway" panose="020B0604020202020204"/>
            </a:endParaRPr>
          </a:p>
          <a:p>
            <a:r>
              <a:rPr lang="es-MX" sz="3200" b="1" dirty="0">
                <a:latin typeface="Raleway" panose="020B0604020202020204"/>
              </a:rPr>
              <a:t>Servicios básicos</a:t>
            </a:r>
          </a:p>
          <a:p>
            <a:endParaRPr lang="es-MX" sz="3200" b="1" dirty="0">
              <a:latin typeface="Raleway" panose="020B0604020202020204"/>
            </a:endParaRPr>
          </a:p>
          <a:p>
            <a:r>
              <a:rPr lang="es-MX" sz="3200" b="1" dirty="0">
                <a:latin typeface="Raleway" panose="020B0604020202020204"/>
              </a:rPr>
              <a:t>Lugares</a:t>
            </a:r>
          </a:p>
          <a:p>
            <a:endParaRPr lang="es-MX" sz="3200" b="1" dirty="0">
              <a:latin typeface="Raleway" panose="020B0604020202020204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4F23AB-9284-42A5-90DB-FB7ABE9AD0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7425" y="1760956"/>
            <a:ext cx="615953" cy="6159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4F76D5-DD76-4FB8-B36E-8AD4D120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95960" y="1760956"/>
            <a:ext cx="615953" cy="615953"/>
          </a:xfrm>
          <a:prstGeom prst="rect">
            <a:avLst/>
          </a:prstGeom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08527AEB-5F20-4776-AA2F-B941F0A24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723" y="2617163"/>
            <a:ext cx="624408" cy="62440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4A96AD7-D383-4B7D-AC7C-9202F90378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87050" y="2623302"/>
            <a:ext cx="615953" cy="615953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0AADA776-16DA-4E4E-B5BC-F316295FD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68" y="4615208"/>
            <a:ext cx="624408" cy="62440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E43F0624-86AD-44EA-8E3D-835949CE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5960" y="4676720"/>
            <a:ext cx="615953" cy="615953"/>
          </a:xfrm>
          <a:prstGeom prst="rect">
            <a:avLst/>
          </a:prstGeom>
        </p:spPr>
      </p:pic>
      <p:pic>
        <p:nvPicPr>
          <p:cNvPr id="33" name="Imagen 32" descr="Icono&#10;&#10;Descripción generada automáticamente">
            <a:extLst>
              <a:ext uri="{FF2B5EF4-FFF2-40B4-BE49-F238E27FC236}">
                <a16:creationId xmlns:a16="http://schemas.microsoft.com/office/drawing/2014/main" id="{FCDAB82A-CB56-4A94-BEF0-27F555416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68" y="3651338"/>
            <a:ext cx="624408" cy="62440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87388E5-12DD-4375-B0F0-56279957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5960" y="3650011"/>
            <a:ext cx="615953" cy="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1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MOCKUPS - JUSTINMIND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4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Organización de la información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1214863"/>
            <a:ext cx="10958056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F804904C-EA02-43D2-8D3E-369983ACC85A}"/>
              </a:ext>
            </a:extLst>
          </p:cNvPr>
          <p:cNvSpPr txBox="1"/>
          <p:nvPr/>
        </p:nvSpPr>
        <p:spPr>
          <a:xfrm>
            <a:off x="2123206" y="2225402"/>
            <a:ext cx="4678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Raleway" panose="020B0604020202020204"/>
              </a:rPr>
              <a:t>Esquema híbrido:</a:t>
            </a:r>
          </a:p>
          <a:p>
            <a:r>
              <a:rPr lang="es-MX" sz="2000" b="1" dirty="0">
                <a:latin typeface="Raleway" panose="020B0604020202020204"/>
              </a:rPr>
              <a:t>-  Tema(asignaturas por universidad)</a:t>
            </a:r>
          </a:p>
          <a:p>
            <a:r>
              <a:rPr lang="es-MX" sz="2000" b="1" dirty="0">
                <a:latin typeface="Raleway" panose="020B0604020202020204"/>
              </a:rPr>
              <a:t>-  Geográfico(Mapa)</a:t>
            </a:r>
          </a:p>
          <a:p>
            <a:endParaRPr lang="es-MX" sz="1400" b="1" dirty="0">
              <a:latin typeface="Raleway" panose="020B0604020202020204"/>
            </a:endParaRPr>
          </a:p>
          <a:p>
            <a:endParaRPr lang="es-MX" sz="1400" b="1" dirty="0">
              <a:latin typeface="Raleway" panose="020B0604020202020204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DEBDA62-6BA4-4046-8271-ACF06359EE92}"/>
              </a:ext>
            </a:extLst>
          </p:cNvPr>
          <p:cNvSpPr txBox="1"/>
          <p:nvPr/>
        </p:nvSpPr>
        <p:spPr>
          <a:xfrm>
            <a:off x="2123206" y="3863272"/>
            <a:ext cx="467853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Raleway" panose="020B0604020202020204"/>
              </a:rPr>
              <a:t>Estructura:</a:t>
            </a:r>
          </a:p>
          <a:p>
            <a:pPr marL="342900" indent="-342900">
              <a:buFontTx/>
              <a:buChar char="-"/>
            </a:pPr>
            <a:r>
              <a:rPr lang="es-MX" sz="2000" b="1" dirty="0">
                <a:latin typeface="Raleway" panose="020B0604020202020204"/>
              </a:rPr>
              <a:t>Principalmente jerárquica(buscar piso -&gt; ver piso -&gt; ver opiniones)</a:t>
            </a:r>
          </a:p>
          <a:p>
            <a:pPr marL="342900" indent="-342900">
              <a:buFontTx/>
              <a:buChar char="-"/>
            </a:pPr>
            <a:r>
              <a:rPr lang="es-MX" sz="2000" b="1" dirty="0">
                <a:latin typeface="Raleway" panose="020B0604020202020204"/>
              </a:rPr>
              <a:t>Hipertextual(relación entre solicitud de asignaturas y la aprobación)</a:t>
            </a:r>
          </a:p>
          <a:p>
            <a:pPr marL="285750" indent="-285750">
              <a:buFontTx/>
              <a:buChar char="-"/>
            </a:pPr>
            <a:endParaRPr lang="es-MX" sz="1400" b="1" dirty="0">
              <a:latin typeface="Raleway" panose="020B0604020202020204"/>
            </a:endParaRPr>
          </a:p>
          <a:p>
            <a:endParaRPr lang="es-MX" sz="1400" b="1" dirty="0">
              <a:latin typeface="Raleway" panose="020B0604020202020204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A814910B-7F7F-4DD0-81E4-EF745E6A4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031" y="2040660"/>
            <a:ext cx="2776679" cy="27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19504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S</a:t>
            </a:r>
            <a:r>
              <a:rPr lang="es-ES" sz="3600" b="1" i="1" dirty="0">
                <a:solidFill>
                  <a:srgbClr val="FFFFFF"/>
                </a:solidFill>
              </a:rPr>
              <a:t>ISTEMAS DE NAVEGACIÓN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1232619"/>
            <a:ext cx="10958056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90DAD77-B596-46D5-9697-570677645F64}"/>
              </a:ext>
            </a:extLst>
          </p:cNvPr>
          <p:cNvSpPr txBox="1"/>
          <p:nvPr/>
        </p:nvSpPr>
        <p:spPr>
          <a:xfrm>
            <a:off x="3756733" y="2324502"/>
            <a:ext cx="467853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Raleway" panose="020B0604020202020204"/>
              </a:rPr>
              <a:t>Rol administrador</a:t>
            </a:r>
          </a:p>
          <a:p>
            <a:pPr marL="285750" indent="-285750">
              <a:buFontTx/>
              <a:buChar char="-"/>
            </a:pPr>
            <a:r>
              <a:rPr lang="es-MX" sz="1400" b="1" dirty="0">
                <a:latin typeface="Raleway" panose="020B0604020202020204"/>
              </a:rPr>
              <a:t>Global: Solicitud -&gt; Asignatura -&gt; Descripción</a:t>
            </a:r>
          </a:p>
          <a:p>
            <a:pPr marL="285750" indent="-285750">
              <a:buFontTx/>
              <a:buChar char="-"/>
            </a:pPr>
            <a:r>
              <a:rPr lang="es-MX" sz="1400" b="1" dirty="0">
                <a:latin typeface="Raleway" panose="020B0604020202020204"/>
              </a:rPr>
              <a:t>Local: Lista de solicitudes de asignaturas</a:t>
            </a:r>
          </a:p>
          <a:p>
            <a:endParaRPr lang="es-MX" sz="1400" b="1" dirty="0">
              <a:latin typeface="Raleway" panose="020B0604020202020204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5B8CAC7-DC52-4B03-9ABD-B0A84B6299A8}"/>
              </a:ext>
            </a:extLst>
          </p:cNvPr>
          <p:cNvSpPr txBox="1"/>
          <p:nvPr/>
        </p:nvSpPr>
        <p:spPr>
          <a:xfrm>
            <a:off x="3756733" y="3924630"/>
            <a:ext cx="37197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latin typeface="Raleway" panose="020B0604020202020204"/>
              </a:rPr>
              <a:t>Rol Usuario: </a:t>
            </a:r>
          </a:p>
          <a:p>
            <a:pPr marL="285750" indent="-285750">
              <a:buFontTx/>
              <a:buChar char="-"/>
            </a:pPr>
            <a:r>
              <a:rPr lang="es-MX" sz="1400" b="1" dirty="0">
                <a:latin typeface="Raleway" panose="020B0604020202020204"/>
              </a:rPr>
              <a:t>Global: Grado -&gt; Asignatura -&gt; Opinión</a:t>
            </a:r>
          </a:p>
          <a:p>
            <a:pPr marL="285750" indent="-285750">
              <a:buFontTx/>
              <a:buChar char="-"/>
            </a:pPr>
            <a:r>
              <a:rPr lang="es-MX" sz="1400" b="1" dirty="0">
                <a:latin typeface="Raleway" panose="020B0604020202020204"/>
              </a:rPr>
              <a:t>Local: Lista de pisos disponible dentro del mapa</a:t>
            </a:r>
          </a:p>
          <a:p>
            <a:endParaRPr lang="es-MX" sz="2000" b="1" dirty="0">
              <a:latin typeface="Raleway" panose="020B0604020202020204"/>
            </a:endParaRP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86BA48C6-024C-4FC1-9D97-2992D183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324502"/>
            <a:ext cx="850037" cy="850037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0D665E72-C5EA-4978-BC77-92CE3915B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924630"/>
            <a:ext cx="850037" cy="85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Diagrama conceptual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DC60F28-814C-4684-96AA-2E3205CE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5662" y="1131708"/>
            <a:ext cx="8748940" cy="50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4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PLAN DE ENTREGA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1D546F-F39E-4B5B-959C-9DDC2480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86" y="1056443"/>
            <a:ext cx="10066028" cy="52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50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36654B-D52D-4A4B-AD10-53455AA01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428750"/>
            <a:ext cx="110680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4911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documentManagement/types"/>
    <ds:schemaRef ds:uri="f430adca-5b21-422c-9bf9-b6cd19e9c7e3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a446f911-a90a-42b2-9601-642839473eb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Panorámica</PresentationFormat>
  <Paragraphs>135</Paragraphs>
  <Slides>31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Raleway</vt:lpstr>
      <vt:lpstr>Tema de Office</vt:lpstr>
      <vt:lpstr>UNITOOLS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2021-01-14T13:06:09Z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